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66" r:id="rId3"/>
    <p:sldId id="257" r:id="rId4"/>
    <p:sldId id="262" r:id="rId5"/>
    <p:sldId id="261" r:id="rId6"/>
    <p:sldId id="263" r:id="rId7"/>
    <p:sldId id="260" r:id="rId8"/>
    <p:sldId id="267" r:id="rId9"/>
    <p:sldId id="259" r:id="rId10"/>
    <p:sldId id="264" r:id="rId11"/>
    <p:sldId id="265" r:id="rId1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03" autoAdjust="0"/>
    <p:restoredTop sz="94660"/>
  </p:normalViewPr>
  <p:slideViewPr>
    <p:cSldViewPr>
      <p:cViewPr>
        <p:scale>
          <a:sx n="66" d="100"/>
          <a:sy n="66" d="100"/>
        </p:scale>
        <p:origin x="-1584" y="-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0E834A-30E5-4C05-822F-0E1EA0153028}" type="datetimeFigureOut">
              <a:rPr lang="fr-FR" smtClean="0"/>
              <a:t>26/06/2012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910FA-67E8-4A38-9645-77D5D43D03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0620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910FA-67E8-4A38-9645-77D5D43D03DA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98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6542A-85D6-4634-8F4D-4EE493A6CD5B}" type="datetimeFigureOut">
              <a:rPr lang="fr-FR" smtClean="0"/>
              <a:t>26/06/2012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EEA0-3FB0-45A3-BADC-5C39ADB1EB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589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6542A-85D6-4634-8F4D-4EE493A6CD5B}" type="datetimeFigureOut">
              <a:rPr lang="fr-FR" smtClean="0"/>
              <a:t>26/06/2012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EEA0-3FB0-45A3-BADC-5C39ADB1EB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9702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6542A-85D6-4634-8F4D-4EE493A6CD5B}" type="datetimeFigureOut">
              <a:rPr lang="fr-FR" smtClean="0"/>
              <a:t>26/06/2012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EEA0-3FB0-45A3-BADC-5C39ADB1EB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8025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6542A-85D6-4634-8F4D-4EE493A6CD5B}" type="datetimeFigureOut">
              <a:rPr lang="fr-FR" smtClean="0"/>
              <a:t>26/06/2012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EEA0-3FB0-45A3-BADC-5C39ADB1EB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8392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6542A-85D6-4634-8F4D-4EE493A6CD5B}" type="datetimeFigureOut">
              <a:rPr lang="fr-FR" smtClean="0"/>
              <a:t>26/06/2012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EEA0-3FB0-45A3-BADC-5C39ADB1EB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2447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6542A-85D6-4634-8F4D-4EE493A6CD5B}" type="datetimeFigureOut">
              <a:rPr lang="fr-FR" smtClean="0"/>
              <a:t>26/06/2012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EEA0-3FB0-45A3-BADC-5C39ADB1EB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0978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6542A-85D6-4634-8F4D-4EE493A6CD5B}" type="datetimeFigureOut">
              <a:rPr lang="fr-FR" smtClean="0"/>
              <a:t>26/06/2012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EEA0-3FB0-45A3-BADC-5C39ADB1EB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5857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6542A-85D6-4634-8F4D-4EE493A6CD5B}" type="datetimeFigureOut">
              <a:rPr lang="fr-FR" smtClean="0"/>
              <a:t>26/06/2012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EEA0-3FB0-45A3-BADC-5C39ADB1EB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5853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6542A-85D6-4634-8F4D-4EE493A6CD5B}" type="datetimeFigureOut">
              <a:rPr lang="fr-FR" smtClean="0"/>
              <a:t>26/06/2012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EEA0-3FB0-45A3-BADC-5C39ADB1EB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7734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6542A-85D6-4634-8F4D-4EE493A6CD5B}" type="datetimeFigureOut">
              <a:rPr lang="fr-FR" smtClean="0"/>
              <a:t>26/06/2012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EEA0-3FB0-45A3-BADC-5C39ADB1EB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2389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6542A-85D6-4634-8F4D-4EE493A6CD5B}" type="datetimeFigureOut">
              <a:rPr lang="fr-FR" smtClean="0"/>
              <a:t>26/06/2012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EEA0-3FB0-45A3-BADC-5C39ADB1EB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2333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6542A-85D6-4634-8F4D-4EE493A6CD5B}" type="datetimeFigureOut">
              <a:rPr lang="fr-FR" smtClean="0"/>
              <a:t>26/06/2012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5EEA0-3FB0-45A3-BADC-5C39ADB1EB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8810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FF0000"/>
                </a:solidFill>
                <a:latin typeface="Blackadder ITC" pitchFamily="82" charset="0"/>
              </a:rPr>
              <a:t>Self Learning by Steve </a:t>
            </a:r>
            <a:r>
              <a:rPr lang="fr-FR" dirty="0" err="1" smtClean="0">
                <a:solidFill>
                  <a:srgbClr val="FF0000"/>
                </a:solidFill>
                <a:latin typeface="Blackadder ITC" pitchFamily="82" charset="0"/>
              </a:rPr>
              <a:t>Noutcha</a:t>
            </a:r>
            <a:endParaRPr lang="fr-FR" dirty="0">
              <a:solidFill>
                <a:srgbClr val="FF0000"/>
              </a:solidFill>
              <a:latin typeface="Blackadder ITC" pitchFamily="82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6860595" cy="513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377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1860">
            <a:off x="338152" y="712097"/>
            <a:ext cx="4544767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8723">
            <a:off x="4677999" y="502581"/>
            <a:ext cx="4140699" cy="2661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ZoneTexte 4"/>
          <p:cNvSpPr txBox="1"/>
          <p:nvPr/>
        </p:nvSpPr>
        <p:spPr>
          <a:xfrm rot="20862222">
            <a:off x="3467881" y="373608"/>
            <a:ext cx="13668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C000"/>
                </a:solidFill>
                <a:latin typeface="Gabriola" pitchFamily="82" charset="0"/>
              </a:rPr>
              <a:t>Les voyages, les séjours linguistiques, </a:t>
            </a:r>
          </a:p>
          <a:p>
            <a:r>
              <a:rPr lang="fr-FR" b="1" dirty="0" smtClean="0">
                <a:solidFill>
                  <a:srgbClr val="FFC000"/>
                </a:solidFill>
                <a:latin typeface="Gabriola" pitchFamily="82" charset="0"/>
              </a:rPr>
              <a:t>De nouvelles cultures</a:t>
            </a:r>
            <a:endParaRPr lang="fr-FR" b="1" dirty="0">
              <a:solidFill>
                <a:srgbClr val="FFC000"/>
              </a:solidFill>
              <a:latin typeface="Gabriola" pitchFamily="82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2554">
            <a:off x="836075" y="3787749"/>
            <a:ext cx="3931505" cy="2733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ZoneTexte 5"/>
          <p:cNvSpPr txBox="1"/>
          <p:nvPr/>
        </p:nvSpPr>
        <p:spPr>
          <a:xfrm rot="728492">
            <a:off x="3245564" y="5288361"/>
            <a:ext cx="1224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  <a:latin typeface="Gabriola" pitchFamily="82" charset="0"/>
              </a:rPr>
              <a:t>Collaboration et le travail avec d’autres personnes</a:t>
            </a:r>
            <a:endParaRPr lang="fr-FR" b="1" dirty="0">
              <a:solidFill>
                <a:schemeClr val="bg1"/>
              </a:solidFill>
              <a:latin typeface="Gabriola" pitchFamily="82" charset="0"/>
            </a:endParaRPr>
          </a:p>
        </p:txBody>
      </p:sp>
      <p:pic>
        <p:nvPicPr>
          <p:cNvPr id="8197" name="Picture 5" descr="C:\Users\steevu\Documents\ENSGSI Scolarité\auto apprentissage\but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2922">
            <a:off x="5053540" y="3853421"/>
            <a:ext cx="3608709" cy="2703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/>
          <p:cNvSpPr txBox="1"/>
          <p:nvPr/>
        </p:nvSpPr>
        <p:spPr>
          <a:xfrm rot="19657457">
            <a:off x="6471831" y="5167718"/>
            <a:ext cx="2216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rgbClr val="FF0000"/>
                </a:solidFill>
                <a:latin typeface="Gabriola" pitchFamily="82" charset="0"/>
              </a:rPr>
              <a:t>Je détiens la clé du chemin menant vers mes buts et objectifs</a:t>
            </a:r>
            <a:endParaRPr lang="fr-FR" sz="2000" b="1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7428301" y="104970"/>
            <a:ext cx="1531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u="sng" dirty="0" smtClean="0">
                <a:latin typeface="Gabriola" pitchFamily="82" charset="0"/>
              </a:rPr>
              <a:t>En fin d’année</a:t>
            </a:r>
            <a:endParaRPr lang="fr-FR" sz="2400" b="1" u="sng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82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233364" y="188640"/>
            <a:ext cx="5436097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Gabriola" pitchFamily="82" charset="0"/>
              </a:rPr>
              <a:t>Au début de cette année j’ai découvert l’autoapprentissage,</a:t>
            </a:r>
          </a:p>
          <a:p>
            <a:r>
              <a:rPr lang="fr-FR" sz="2000" dirty="0" smtClean="0">
                <a:latin typeface="Gabriola" pitchFamily="82" charset="0"/>
              </a:rPr>
              <a:t>Mais aujourd’hui  c’est l’autoapprentissage qui me permettra de découvrir de nouveaux horizons et d’apprendre de nouvelle choses.</a:t>
            </a:r>
          </a:p>
          <a:p>
            <a:endParaRPr lang="fr-FR" dirty="0" smtClean="0">
              <a:latin typeface="Gabriola" pitchFamily="82" charset="0"/>
            </a:endParaRPr>
          </a:p>
          <a:p>
            <a:r>
              <a:rPr lang="fr-FR" sz="2000" dirty="0" smtClean="0">
                <a:latin typeface="Gabriola" pitchFamily="82" charset="0"/>
              </a:rPr>
              <a:t>Même dans ma future vie professionnelle, par exemple, dans laquelle je serais soumis perpétuellement à l’évolution technologique ,l’autoapprentissage me permettra de rester au cœur du développement industriel  ,«  de m’actualiser » ….</a:t>
            </a:r>
            <a:endParaRPr lang="fr-FR" sz="2000" dirty="0">
              <a:latin typeface="Gabriola" pitchFamily="82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770976" y="5816239"/>
            <a:ext cx="53607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000" dirty="0" smtClean="0">
                <a:solidFill>
                  <a:srgbClr val="FF0000"/>
                </a:solidFill>
                <a:latin typeface="Gabriola" pitchFamily="82" charset="0"/>
              </a:rPr>
              <a:t> A </a:t>
            </a:r>
            <a:r>
              <a:rPr lang="fr-FR" sz="6000" dirty="0" smtClean="0">
                <a:solidFill>
                  <a:srgbClr val="FF0000"/>
                </a:solidFill>
                <a:latin typeface="Gabriola" pitchFamily="82" charset="0"/>
              </a:rPr>
              <a:t>l’année Prochaine…</a:t>
            </a:r>
            <a:endParaRPr lang="fr-FR" sz="6000" dirty="0">
              <a:solidFill>
                <a:srgbClr val="FF0000"/>
              </a:solidFill>
              <a:latin typeface="Gabriola" pitchFamily="82" charset="0"/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996952"/>
            <a:ext cx="6984776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3037779" y="3569821"/>
            <a:ext cx="41044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b="1" dirty="0" smtClean="0">
                <a:latin typeface="Gabriola" pitchFamily="82" charset="0"/>
              </a:rPr>
              <a:t>Cependant, La route menant vers la compréhension totale  et l’application </a:t>
            </a:r>
            <a:r>
              <a:rPr lang="fr-FR" sz="2200" b="1" dirty="0" smtClean="0">
                <a:latin typeface="Gabriola" pitchFamily="82" charset="0"/>
              </a:rPr>
              <a:t>« parfaite » de </a:t>
            </a:r>
            <a:r>
              <a:rPr lang="fr-FR" sz="2200" b="1" dirty="0" smtClean="0">
                <a:latin typeface="Gabriola" pitchFamily="82" charset="0"/>
              </a:rPr>
              <a:t>l’auto apprentissage est encore longue </a:t>
            </a:r>
            <a:r>
              <a:rPr lang="fr-FR" sz="2200" b="1" dirty="0" smtClean="0">
                <a:latin typeface="Gabriola" pitchFamily="82" charset="0"/>
              </a:rPr>
              <a:t>…</a:t>
            </a:r>
            <a:endParaRPr lang="fr-FR" sz="2200" b="1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8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620" y="-72814"/>
            <a:ext cx="9732528" cy="6930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re 1"/>
          <p:cNvSpPr txBox="1">
            <a:spLocks/>
          </p:cNvSpPr>
          <p:nvPr/>
        </p:nvSpPr>
        <p:spPr>
          <a:xfrm>
            <a:off x="685800" y="1642079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 smtClean="0">
                <a:solidFill>
                  <a:srgbClr val="FF0000"/>
                </a:solidFill>
                <a:latin typeface="Gabriola" pitchFamily="82" charset="0"/>
              </a:rPr>
              <a:t>Moi comme auto apprenant tout au long de l’année</a:t>
            </a:r>
            <a:r>
              <a:rPr lang="fr-FR" b="1" dirty="0" smtClean="0">
                <a:solidFill>
                  <a:srgbClr val="FF0000"/>
                </a:solidFill>
              </a:rPr>
              <a:t/>
            </a:r>
            <a:br>
              <a:rPr lang="fr-FR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7" name="Sous-titre 2"/>
          <p:cNvSpPr txBox="1">
            <a:spLocks/>
          </p:cNvSpPr>
          <p:nvPr/>
        </p:nvSpPr>
        <p:spPr>
          <a:xfrm>
            <a:off x="4114133" y="3422969"/>
            <a:ext cx="3528392" cy="5760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abriola" pitchFamily="82" charset="0"/>
              </a:rPr>
              <a:t>Le futur, les objectifs. </a:t>
            </a:r>
            <a:endParaRPr lang="fr-FR" b="1" dirty="0">
              <a:solidFill>
                <a:schemeClr val="accent3">
                  <a:lumMod val="60000"/>
                  <a:lumOff val="40000"/>
                </a:schemeClr>
              </a:solidFill>
              <a:latin typeface="Gabriola" pitchFamily="82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948264" y="6453336"/>
            <a:ext cx="1388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abriola" pitchFamily="82" charset="0"/>
              </a:rPr>
              <a:t>By </a:t>
            </a:r>
            <a:r>
              <a:rPr lang="fr-FR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abriola" pitchFamily="82" charset="0"/>
              </a:rPr>
              <a:t>steve</a:t>
            </a:r>
            <a:r>
              <a:rPr lang="fr-FR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abriola" pitchFamily="82" charset="0"/>
              </a:rPr>
              <a:t> </a:t>
            </a:r>
            <a:r>
              <a:rPr lang="fr-FR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abriola" pitchFamily="82" charset="0"/>
              </a:rPr>
              <a:t>Noutcha</a:t>
            </a:r>
            <a:endParaRPr lang="fr-FR" b="1" dirty="0">
              <a:solidFill>
                <a:schemeClr val="accent3">
                  <a:lumMod val="60000"/>
                  <a:lumOff val="40000"/>
                </a:schemeClr>
              </a:solidFill>
              <a:latin typeface="Gabriola" pitchFamily="82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 rot="2211724">
            <a:off x="-108866" y="1037928"/>
            <a:ext cx="18453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abriola" pitchFamily="82" charset="0"/>
              </a:rPr>
              <a:t>En </a:t>
            </a:r>
            <a:r>
              <a:rPr lang="fr-FR" sz="24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abriola" pitchFamily="82" charset="0"/>
              </a:rPr>
              <a:t>debut</a:t>
            </a:r>
            <a:r>
              <a:rPr lang="fr-FR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abriola" pitchFamily="82" charset="0"/>
              </a:rPr>
              <a:t> d’année</a:t>
            </a:r>
            <a:endParaRPr lang="fr-FR" sz="2400" b="1" dirty="0">
              <a:solidFill>
                <a:schemeClr val="accent3">
                  <a:lumMod val="60000"/>
                  <a:lumOff val="40000"/>
                </a:schemeClr>
              </a:solidFill>
              <a:latin typeface="Gabriola" pitchFamily="82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 rot="18509652">
            <a:off x="7680583" y="4598536"/>
            <a:ext cx="1555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abriola" pitchFamily="82" charset="0"/>
              </a:rPr>
              <a:t>En fin d’année</a:t>
            </a:r>
            <a:endParaRPr lang="fr-FR" sz="2400" b="1" dirty="0">
              <a:solidFill>
                <a:schemeClr val="accent3">
                  <a:lumMod val="60000"/>
                  <a:lumOff val="40000"/>
                </a:schemeClr>
              </a:solidFill>
              <a:latin typeface="Gabriola" pitchFamily="82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4572000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 rot="18090499">
            <a:off x="8021321" y="711146"/>
            <a:ext cx="1457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abriola" pitchFamily="82" charset="0"/>
              </a:rPr>
              <a:t>Mes émotions</a:t>
            </a:r>
            <a:endParaRPr lang="fr-FR" sz="2400" b="1" dirty="0">
              <a:solidFill>
                <a:schemeClr val="accent3">
                  <a:lumMod val="60000"/>
                  <a:lumOff val="40000"/>
                </a:schemeClr>
              </a:solidFill>
              <a:latin typeface="Gabriola" pitchFamily="82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 rot="1909589">
            <a:off x="-56270" y="4297387"/>
            <a:ext cx="1404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abriola" pitchFamily="82" charset="0"/>
              </a:rPr>
              <a:t>Mon ressenti</a:t>
            </a:r>
            <a:endParaRPr lang="fr-FR" sz="2400" b="1" dirty="0">
              <a:solidFill>
                <a:schemeClr val="accent3">
                  <a:lumMod val="60000"/>
                  <a:lumOff val="40000"/>
                </a:schemeClr>
              </a:solidFill>
              <a:latin typeface="Gabriola" pitchFamily="82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114133" y="364375"/>
            <a:ext cx="15648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abriola" pitchFamily="82" charset="0"/>
              </a:rPr>
              <a:t>Les connaissances</a:t>
            </a:r>
            <a:endParaRPr lang="fr-FR" sz="2000" b="1" dirty="0">
              <a:solidFill>
                <a:schemeClr val="accent3">
                  <a:lumMod val="60000"/>
                  <a:lumOff val="40000"/>
                </a:schemeClr>
              </a:solidFill>
              <a:latin typeface="Gabriola" pitchFamily="82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123728" y="5179763"/>
            <a:ext cx="1648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abriola" pitchFamily="82" charset="0"/>
              </a:rPr>
              <a:t>La motivation, </a:t>
            </a:r>
          </a:p>
          <a:p>
            <a:r>
              <a:rPr lang="fr-FR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abriola" pitchFamily="82" charset="0"/>
              </a:rPr>
              <a:t>le plaisir, l’envie</a:t>
            </a:r>
            <a:endParaRPr lang="fr-FR" sz="2400" b="1" dirty="0">
              <a:solidFill>
                <a:schemeClr val="accent3">
                  <a:lumMod val="60000"/>
                  <a:lumOff val="40000"/>
                </a:schemeClr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73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704" y="505411"/>
            <a:ext cx="3551837" cy="3249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5292080" y="567595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latin typeface="Gabriola" pitchFamily="82" charset="0"/>
              </a:rPr>
              <a:t>La découverte</a:t>
            </a:r>
            <a:endParaRPr lang="fr-FR" sz="2800" b="1" dirty="0">
              <a:latin typeface="Gabriola" pitchFamily="82" charset="0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0109">
            <a:off x="616059" y="387311"/>
            <a:ext cx="3977604" cy="3241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ZoneTexte 5"/>
          <p:cNvSpPr txBox="1"/>
          <p:nvPr/>
        </p:nvSpPr>
        <p:spPr>
          <a:xfrm rot="2444788">
            <a:off x="119167" y="2464664"/>
            <a:ext cx="2588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changement des méthodes classiques</a:t>
            </a:r>
            <a:endParaRPr lang="fr-FR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29" y="3768628"/>
            <a:ext cx="4123246" cy="3048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2889696" y="3861048"/>
            <a:ext cx="15116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La peur du changement et de la découverte</a:t>
            </a:r>
            <a:endParaRPr lang="fr-F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5234">
            <a:off x="4530357" y="3719671"/>
            <a:ext cx="4160390" cy="3201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oneTexte 7"/>
          <p:cNvSpPr txBox="1"/>
          <p:nvPr/>
        </p:nvSpPr>
        <p:spPr>
          <a:xfrm rot="20087950">
            <a:off x="7486727" y="5106886"/>
            <a:ext cx="162060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 </a:t>
            </a:r>
          </a:p>
          <a:p>
            <a:r>
              <a:rPr lang="fr-FR" sz="2000" b="1" dirty="0" smtClean="0">
                <a:solidFill>
                  <a:srgbClr val="FFFF00"/>
                </a:solidFill>
                <a:latin typeface="Gabriola" pitchFamily="82" charset="0"/>
              </a:rPr>
              <a:t>    Surpris  </a:t>
            </a:r>
            <a:r>
              <a:rPr lang="fr-FR" dirty="0" smtClean="0">
                <a:solidFill>
                  <a:srgbClr val="FFFF00"/>
                </a:solidFill>
                <a:latin typeface="Gabriola" pitchFamily="82" charset="0"/>
              </a:rPr>
              <a:t>par ce nouveau mode</a:t>
            </a:r>
          </a:p>
          <a:p>
            <a:r>
              <a:rPr lang="fr-FR" dirty="0" smtClean="0">
                <a:solidFill>
                  <a:srgbClr val="FFFF00"/>
                </a:solidFill>
                <a:latin typeface="Gabriola" pitchFamily="82" charset="0"/>
              </a:rPr>
              <a:t> de fonctionnement</a:t>
            </a:r>
            <a:endParaRPr lang="fr-FR" dirty="0">
              <a:solidFill>
                <a:srgbClr val="FFFF00"/>
              </a:solidFill>
              <a:latin typeface="Gabriola" pitchFamily="82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7050794" y="-20398"/>
            <a:ext cx="21194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En début d’année</a:t>
            </a:r>
            <a:endParaRPr lang="fr-FR" sz="28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20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3"/>
            <a:ext cx="7831966" cy="5849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6359151" y="476672"/>
            <a:ext cx="2381923" cy="193899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Andalus" pitchFamily="18" charset="-78"/>
              </a:rPr>
              <a:t>L’auto apprentissage apparait des fois comme une traversée du désert car on ne sait pas toujours vers quoi et vers où on va. Mais on avance</a:t>
            </a:r>
            <a:r>
              <a:rPr lang="fr-FR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cs typeface="Andalus" pitchFamily="18" charset="-78"/>
              </a:rPr>
              <a:t>…</a:t>
            </a:r>
            <a:endParaRPr lang="fr-FR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  <a:cs typeface="Andalus" pitchFamily="18" charset="-78"/>
            </a:endParaRPr>
          </a:p>
        </p:txBody>
      </p:sp>
      <p:sp>
        <p:nvSpPr>
          <p:cNvPr id="4" name="ZoneTexte 3"/>
          <p:cNvSpPr txBox="1"/>
          <p:nvPr/>
        </p:nvSpPr>
        <p:spPr>
          <a:xfrm rot="16200000">
            <a:off x="-1069056" y="2854190"/>
            <a:ext cx="3167855" cy="7694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4400" dirty="0" smtClean="0">
                <a:latin typeface="Gabriola" pitchFamily="82" charset="0"/>
              </a:rPr>
              <a:t>La Liberté, le flou</a:t>
            </a:r>
            <a:endParaRPr lang="fr-FR" sz="4400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90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997" y="1532985"/>
            <a:ext cx="7186164" cy="5050847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5717945" y="332655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briola" pitchFamily="82" charset="0"/>
              </a:rPr>
              <a:t>Je manquais souvent d’inspiration, de motivation , j’avais du mal a trouver des méthodes  épanouissantes et variés</a:t>
            </a:r>
            <a:endParaRPr lang="fr-FR" dirty="0">
              <a:solidFill>
                <a:schemeClr val="tx2">
                  <a:lumMod val="60000"/>
                  <a:lumOff val="40000"/>
                </a:schemeClr>
              </a:solidFill>
              <a:latin typeface="Gabriola" pitchFamily="82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 rot="16200000">
            <a:off x="-1769945" y="3642910"/>
            <a:ext cx="4636886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4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briola" pitchFamily="82" charset="0"/>
              </a:rPr>
              <a:t>L’effort</a:t>
            </a:r>
            <a:endParaRPr lang="fr-FR" sz="4800" dirty="0">
              <a:solidFill>
                <a:schemeClr val="tx2">
                  <a:lumMod val="60000"/>
                  <a:lumOff val="40000"/>
                </a:schemeClr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13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302" y="332656"/>
            <a:ext cx="8197414" cy="6184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6588224" y="4725144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latin typeface="Gabriola" pitchFamily="82" charset="0"/>
              </a:rPr>
              <a:t>La persévérance, la motivation de réussir me permettait de pouvoir </a:t>
            </a:r>
            <a:endParaRPr lang="fr-FR" dirty="0">
              <a:solidFill>
                <a:schemeClr val="bg1"/>
              </a:solidFill>
              <a:latin typeface="Gabriola" pitchFamily="82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 rot="16200000">
            <a:off x="-1629595" y="3095466"/>
            <a:ext cx="4453463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3600" dirty="0" smtClean="0">
                <a:latin typeface="Gabriola" pitchFamily="82" charset="0"/>
              </a:rPr>
              <a:t>La persévérance, la motivation</a:t>
            </a:r>
            <a:endParaRPr lang="fr-FR" sz="3600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26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teevu\Documents\ENSGSI Scolarité\auto apprentissage\être-soi-mê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266"/>
            <a:ext cx="7560840" cy="692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5220072" y="255439"/>
            <a:ext cx="29451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Pour auto apprendre, je devais rester moi même,</a:t>
            </a:r>
          </a:p>
          <a:p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Apprendre avec mes propres moyens et envies.</a:t>
            </a:r>
            <a:endParaRPr lang="fr-F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 rot="16200000">
            <a:off x="-1069948" y="2846734"/>
            <a:ext cx="2783134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5400" dirty="0" smtClean="0">
                <a:latin typeface="Gabriola" pitchFamily="82" charset="0"/>
              </a:rPr>
              <a:t>Le Bien être </a:t>
            </a:r>
            <a:endParaRPr lang="fr-FR" sz="5400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11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486" y="4933860"/>
            <a:ext cx="3207731" cy="190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41" y="4154171"/>
            <a:ext cx="3609751" cy="2703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41" y="-33582"/>
            <a:ext cx="6560364" cy="4739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6517343" y="12857"/>
            <a:ext cx="2771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latin typeface="Gabriola" pitchFamily="82" charset="0"/>
              </a:rPr>
              <a:t>Le </a:t>
            </a:r>
            <a:r>
              <a:rPr lang="fr-FR" sz="2000" dirty="0" smtClean="0">
                <a:solidFill>
                  <a:srgbClr val="FF0000"/>
                </a:solidFill>
                <a:latin typeface="Gabriola" pitchFamily="82" charset="0"/>
              </a:rPr>
              <a:t>bonheur , la joie </a:t>
            </a:r>
            <a:r>
              <a:rPr lang="fr-FR" sz="2000" dirty="0" smtClean="0">
                <a:latin typeface="Gabriola" pitchFamily="82" charset="0"/>
              </a:rPr>
              <a:t>d’apprendre en faisant ce </a:t>
            </a:r>
            <a:r>
              <a:rPr lang="fr-FR" sz="2000" dirty="0" smtClean="0">
                <a:solidFill>
                  <a:schemeClr val="accent2">
                    <a:lumMod val="75000"/>
                  </a:schemeClr>
                </a:solidFill>
                <a:latin typeface="Gabriola" pitchFamily="82" charset="0"/>
              </a:rPr>
              <a:t>qu’on aime</a:t>
            </a:r>
          </a:p>
          <a:p>
            <a:r>
              <a:rPr lang="fr-FR" sz="2000" dirty="0" smtClean="0">
                <a:latin typeface="Gabriola" pitchFamily="82" charset="0"/>
              </a:rPr>
              <a:t>Apprendre en réalisant des choses et </a:t>
            </a:r>
            <a:r>
              <a:rPr lang="fr-FR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Gabriola" pitchFamily="82" charset="0"/>
              </a:rPr>
              <a:t>activités </a:t>
            </a:r>
            <a:r>
              <a:rPr lang="fr-FR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abriola" pitchFamily="82" charset="0"/>
              </a:rPr>
              <a:t>« fun »</a:t>
            </a:r>
          </a:p>
          <a:p>
            <a:r>
              <a:rPr lang="fr-FR" sz="2000" dirty="0" smtClean="0">
                <a:latin typeface="Gabriola" pitchFamily="82" charset="0"/>
              </a:rPr>
              <a:t>Le plaisir d’une liberté dans l’apprentissage </a:t>
            </a:r>
          </a:p>
          <a:p>
            <a:r>
              <a:rPr lang="fr-FR" sz="2000" dirty="0" smtClean="0">
                <a:latin typeface="Gabriola" pitchFamily="82" charset="0"/>
              </a:rPr>
              <a:t>Le </a:t>
            </a:r>
            <a:r>
              <a:rPr lang="fr-FR" sz="2000" dirty="0" smtClean="0">
                <a:solidFill>
                  <a:schemeClr val="accent6">
                    <a:lumMod val="75000"/>
                  </a:schemeClr>
                </a:solidFill>
                <a:latin typeface="Gabriola" pitchFamily="82" charset="0"/>
              </a:rPr>
              <a:t>plaisir de travailler </a:t>
            </a:r>
            <a:r>
              <a:rPr lang="fr-FR" sz="2000" dirty="0" smtClean="0">
                <a:latin typeface="Gabriola" pitchFamily="82" charset="0"/>
              </a:rPr>
              <a:t>avec ses </a:t>
            </a:r>
            <a:r>
              <a:rPr lang="fr-FR" sz="2000" dirty="0" smtClean="0">
                <a:solidFill>
                  <a:srgbClr val="92D050"/>
                </a:solidFill>
                <a:latin typeface="Gabriola" pitchFamily="82" charset="0"/>
              </a:rPr>
              <a:t>propres moyens….</a:t>
            </a:r>
          </a:p>
          <a:p>
            <a:r>
              <a:rPr lang="fr-FR" sz="2000" dirty="0" smtClean="0">
                <a:solidFill>
                  <a:srgbClr val="00B0F0"/>
                </a:solidFill>
                <a:latin typeface="Gabriola" pitchFamily="82" charset="0"/>
              </a:rPr>
              <a:t>Le bonheur d’innover </a:t>
            </a:r>
            <a:r>
              <a:rPr lang="fr-FR" sz="2000" dirty="0" smtClean="0">
                <a:latin typeface="Gabriola" pitchFamily="82" charset="0"/>
              </a:rPr>
              <a:t>dans ce qu’on apprend</a:t>
            </a:r>
            <a:endParaRPr lang="fr-FR" sz="2000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00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eevu\Documents\ENSGSI Scolarité\auto apprentissage\jeune-pousse-1024x7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1833"/>
            <a:ext cx="7573538" cy="544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5805626" y="116632"/>
            <a:ext cx="32507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Gabriola" pitchFamily="82" charset="0"/>
              </a:rPr>
              <a:t>Grace à l’auto apprentissage, j’ai acquis de nouvelles connaissances en anglais Mais j’ai surtout découvert un nouveau moyen d’apprendre. Un moyen qui n’est qu’à l’état de germe et les années à venir me permettront d’en faire un arbre</a:t>
            </a:r>
            <a:endParaRPr lang="fr-FR" dirty="0">
              <a:latin typeface="Gabriola" pitchFamily="82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 rot="16200000">
            <a:off x="-1623030" y="2986797"/>
            <a:ext cx="4118435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4000" dirty="0" smtClean="0">
                <a:latin typeface="Gabriola" pitchFamily="82" charset="0"/>
              </a:rPr>
              <a:t>Le résultat ,La nouveauté</a:t>
            </a:r>
            <a:endParaRPr lang="fr-FR" sz="4000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7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331</Words>
  <Application>Microsoft Office PowerPoint</Application>
  <PresentationFormat>Affichage à l'écran (4:3)</PresentationFormat>
  <Paragraphs>46</Paragraphs>
  <Slides>11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Thème Office</vt:lpstr>
      <vt:lpstr>Self Learning by Steve Noutcha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Moi comme apprenant tout au long de l’année</dc:title>
  <dc:creator>steevu</dc:creator>
  <cp:lastModifiedBy>steevu</cp:lastModifiedBy>
  <cp:revision>29</cp:revision>
  <dcterms:created xsi:type="dcterms:W3CDTF">2012-06-25T21:02:57Z</dcterms:created>
  <dcterms:modified xsi:type="dcterms:W3CDTF">2012-06-26T02:57:27Z</dcterms:modified>
</cp:coreProperties>
</file>